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2" r:id="rId3"/>
    <p:sldId id="265" r:id="rId4"/>
    <p:sldId id="266" r:id="rId5"/>
    <p:sldId id="288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18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microsoft.com/office/2007/relationships/hdphoto" Target="../media/hdphoto11.wdp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20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microsoft.com/office/2007/relationships/hdphoto" Target="../media/hdphoto4.wdp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217122" cy="185282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Тюкалинский муниципальный район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  <a:endParaRPr lang="ru-RU" sz="3100" dirty="0">
              <a:ln w="635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143248"/>
            <a:ext cx="8215370" cy="198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Проект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/>
              <a:t>«Межрайонный детский фестиваль национальных культур «Венок дружбы»»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upload.wikimedia.org/wikipedia/commons/3/30/%D0%93%D0%B5%D1%80%D0%B1_%D0%A2%D1%8E%D0%BA%D0%B0%D0%BB%D0%B8%D0%BD%D1%81%D0%BA%D0%BE%D0%B3%D0%BE_%D1%80%D0%B0%D0%B9%D0%BE%D0%BD%D0%B0_%D1%81_%D0%BA%D0%BE%D1%80%D0%BE%D0%BD%D0%BE%D0%B9_2020_%D0%B3%D0%BE%D0%B4%D0%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32656"/>
            <a:ext cx="1726298" cy="249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56115" y="-512392"/>
            <a:ext cx="7217229" cy="1761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ligraph" pitchFamily="2" charset="0"/>
                <a:ea typeface="+mj-ea"/>
                <a:cs typeface="+mj-cs"/>
              </a:rPr>
              <a:t>Историческая справка</a:t>
            </a:r>
            <a:endParaRPr kumimoji="0" lang="ru-RU" sz="4000" b="1" i="0" u="none" strike="noStrike" kern="1200" cap="none" spc="0" normalizeH="0" baseline="0" noProof="0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/>
              <a:uLnTx/>
              <a:uFillTx/>
              <a:latin typeface="Calligraph" pitchFamily="2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t="11710" b="20767"/>
          <a:stretch>
            <a:fillRect/>
          </a:stretch>
        </p:blipFill>
        <p:spPr bwMode="auto">
          <a:xfrm>
            <a:off x="142874" y="697323"/>
            <a:ext cx="4004047" cy="21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800099" y="688769"/>
            <a:ext cx="1447801" cy="102907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2447924" y="676276"/>
            <a:ext cx="1419226" cy="95250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9275" r="69247" b="75328"/>
          <a:stretch>
            <a:fillRect/>
          </a:stretch>
        </p:blipFill>
        <p:spPr bwMode="auto">
          <a:xfrm>
            <a:off x="123825" y="1227124"/>
            <a:ext cx="533400" cy="16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7225" y="2058987"/>
            <a:ext cx="1400175" cy="1017587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2209800" y="2171700"/>
            <a:ext cx="1704975" cy="1057275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714356"/>
            <a:ext cx="2776538" cy="577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Начался район с  Тюкалинского почтового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станца</a:t>
            </a:r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будущем Московско-Сибирском тракте в 1759 году</a:t>
            </a: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На карте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455" y="2863424"/>
            <a:ext cx="2454196" cy="184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Users\Kuznecov\Desktop\Сибирские каникулы, справочние НСК\Омская область. Текст, фото\Фото\Сиб царств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0425" y="523339"/>
            <a:ext cx="1707962" cy="114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4" descr="H:\фото 2013 2014\ДЕНЬ ГОРОДА-2013\Новая папка\IMG_04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502" y="1794034"/>
            <a:ext cx="1318373" cy="112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:\фото 2013 2014\ДЕНЬ ГОРОДА-2013\день города 2013\IMG_609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818936" y="1819275"/>
            <a:ext cx="1191714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14810" y="1800911"/>
            <a:ext cx="2138365" cy="93871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тюкалинской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земли формировалось из числа вольных и невольных переселенцев европейской части России</a:t>
            </a:r>
            <a:r>
              <a:rPr lang="ru-RU" sz="1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3286124"/>
            <a:ext cx="2371725" cy="938719"/>
          </a:xfrm>
          <a:prstGeom prst="rect">
            <a:avLst/>
          </a:prstGeom>
          <a:solidFill>
            <a:srgbClr val="9FE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территории района и области проживают потомки украинских, белорусских, переселенцев, казахи, татары, немцы, чеченцы, армяне и др. </a:t>
            </a:r>
            <a:endParaRPr lang="ru-RU" sz="11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3255346"/>
            <a:ext cx="3627120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Тюкалинск стал уездным центром – столицей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 в 1898 г и включал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себя территории нынешних Тюкалинского,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Крутинского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Называевского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Любинского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Горьковского,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Кормиловского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Калачинского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частично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Марьяновского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Омского,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Оконешниковского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районов.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Object 7"/>
          <p:cNvPicPr>
            <a:picLocks noChangeAspect="1" noChangeArrowheads="1"/>
          </p:cNvPicPr>
          <p:nvPr/>
        </p:nvPicPr>
        <p:blipFill>
          <a:blip r:embed="rId12" cstate="print"/>
          <a:srcRect t="3976"/>
          <a:stretch>
            <a:fillRect/>
          </a:stretch>
        </p:blipFill>
        <p:spPr bwMode="auto">
          <a:xfrm>
            <a:off x="285720" y="4686847"/>
            <a:ext cx="3429024" cy="206777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3857620" y="4643446"/>
            <a:ext cx="2375535" cy="73866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1925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проведены современные границы Тюкалинского района.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22" y="4121117"/>
            <a:ext cx="1664953" cy="1117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5" descr="H:\фото 2013 2014\ДЕНЬ ГОРОДА-2013\IMG_174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3064" y="5362574"/>
            <a:ext cx="2100761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H:\фото 2013 2014\ДЕНЬ ГОРОДА-2013\Новая папка (2)\PICT020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05375" y="5419724"/>
            <a:ext cx="1895475" cy="133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H:\фото 2013 2014\ДЕНЬ ГОРОДА-2013\IMG_1669.jpg"/>
          <p:cNvPicPr>
            <a:picLocks noChangeAspect="1" noChangeArrowheads="1"/>
          </p:cNvPicPr>
          <p:nvPr/>
        </p:nvPicPr>
        <p:blipFill>
          <a:blip r:embed="rId16" cstate="print"/>
          <a:srcRect l="33191" r="18298"/>
          <a:stretch>
            <a:fillRect/>
          </a:stretch>
        </p:blipFill>
        <p:spPr bwMode="auto">
          <a:xfrm>
            <a:off x="8143875" y="4095751"/>
            <a:ext cx="84557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J:\документы\презентация\для презентации\день г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67150" y="5410199"/>
            <a:ext cx="971549" cy="132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8238" y="-1"/>
            <a:ext cx="8240487" cy="676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ligraph" pitchFamily="2" charset="0"/>
                <a:ea typeface="+mj-ea"/>
                <a:cs typeface="+mj-cs"/>
              </a:rPr>
              <a:t>Историко-культурный потенциал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ligraph" pitchFamily="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6325" y="665969"/>
            <a:ext cx="4124325" cy="267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106885" tIns="53441" rIns="106885" bIns="53441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FF3300"/>
                </a:solidFill>
                <a:latin typeface="Georgia" pitchFamily="18"/>
                <a:cs typeface=""/>
              </a:rPr>
              <a:t>ТУРИЗМ</a:t>
            </a:r>
            <a:endParaRPr lang="ru-RU" sz="1400" b="1" kern="0" dirty="0">
              <a:solidFill>
                <a:srgbClr val="FF3300"/>
              </a:solidFill>
              <a:latin typeface="Georgia" pitchFamily="18"/>
              <a:cs typeface="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542925" y="665969"/>
            <a:ext cx="4124325" cy="267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106885" tIns="53441" rIns="106885" bIns="53441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FF3300"/>
                </a:solidFill>
                <a:latin typeface="Georgia" pitchFamily="18"/>
                <a:cs typeface=""/>
              </a:rPr>
              <a:t>ИСТОРИЧЕСКОЕ  НАСЛЕДИЕ</a:t>
            </a:r>
            <a:endParaRPr lang="ru-RU" sz="1400" b="1" kern="0" dirty="0">
              <a:solidFill>
                <a:srgbClr val="FF3300"/>
              </a:solidFill>
              <a:latin typeface="Georgia" pitchFamily="18"/>
              <a:cs typeface=""/>
            </a:endParaRPr>
          </a:p>
        </p:txBody>
      </p:sp>
      <p:pic>
        <p:nvPicPr>
          <p:cNvPr id="5" name="Picture 5" descr="E:\ФОТО 2016\Финны\IMG_5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5" t="446" r="314" b="4492"/>
          <a:stretch/>
        </p:blipFill>
        <p:spPr bwMode="auto">
          <a:xfrm>
            <a:off x="6873334" y="1133473"/>
            <a:ext cx="2153787" cy="1466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55660"/>
            <a:ext cx="2057400" cy="13847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10" b="8435"/>
          <a:stretch/>
        </p:blipFill>
        <p:spPr bwMode="auto">
          <a:xfrm>
            <a:off x="123825" y="2543175"/>
            <a:ext cx="4419600" cy="186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MG_4218"/>
          <p:cNvPicPr>
            <a:picLocks noChangeAspect="1" noChangeArrowheads="1"/>
          </p:cNvPicPr>
          <p:nvPr/>
        </p:nvPicPr>
        <p:blipFill>
          <a:blip r:embed="rId6" cstate="print">
            <a:lum bright="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81"/>
          <a:stretch>
            <a:fillRect/>
          </a:stretch>
        </p:blipFill>
        <p:spPr bwMode="auto">
          <a:xfrm>
            <a:off x="204069" y="4076700"/>
            <a:ext cx="1030213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IMG_42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54"/>
          <a:stretch>
            <a:fillRect/>
          </a:stretch>
        </p:blipFill>
        <p:spPr bwMode="auto">
          <a:xfrm>
            <a:off x="1433528" y="4067175"/>
            <a:ext cx="919148" cy="63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37" t="34875" r="12500" b="28145"/>
          <a:stretch/>
        </p:blipFill>
        <p:spPr bwMode="auto">
          <a:xfrm>
            <a:off x="2495550" y="4060266"/>
            <a:ext cx="2019300" cy="74159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Для пезентации 19 мая\2017\IMG_11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53505"/>
            <a:ext cx="2133922" cy="13848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>
            <a:lum contrast="28000"/>
          </a:blip>
          <a:srcRect b="9091"/>
          <a:stretch>
            <a:fillRect/>
          </a:stretch>
        </p:blipFill>
        <p:spPr bwMode="auto">
          <a:xfrm>
            <a:off x="2357422" y="5143512"/>
            <a:ext cx="2276475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2" cstate="print">
            <a:lum bright="-12000" contrast="30000"/>
          </a:blip>
          <a:srcRect l="10929" t="6711" r="9783" b="26567"/>
          <a:stretch>
            <a:fillRect/>
          </a:stretch>
        </p:blipFill>
        <p:spPr bwMode="auto">
          <a:xfrm>
            <a:off x="165265" y="5029200"/>
            <a:ext cx="209216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72000" y="25629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Туристический маршрут</a:t>
            </a:r>
          </a:p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«Уездный город на Сибирском тракте»</a:t>
            </a:r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3624" y="2977634"/>
            <a:ext cx="30171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4C00"/>
                </a:solidFill>
              </a:rPr>
              <a:t>туристы из Германии, Финляндии, Казахстана</a:t>
            </a:r>
            <a:endParaRPr lang="ru-RU" sz="1100" b="1" dirty="0">
              <a:solidFill>
                <a:srgbClr val="004C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1549" y="3176885"/>
            <a:ext cx="4191001" cy="60016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Подписано долгосрочное соглашение с кафедрой туризма и гостиничного дела института дизайна и технологий </a:t>
            </a:r>
          </a:p>
          <a:p>
            <a:pPr algn="ctr"/>
            <a:r>
              <a:rPr lang="ru-RU" sz="1100" b="1" dirty="0" smtClean="0">
                <a:solidFill>
                  <a:srgbClr val="0000CC"/>
                </a:solidFill>
              </a:rPr>
              <a:t>Омского политехнического университета</a:t>
            </a:r>
            <a:endParaRPr lang="ru-RU" sz="1100" b="1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300" y="4686985"/>
            <a:ext cx="4572000" cy="40011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помещения магазина купца </a:t>
            </a:r>
            <a:r>
              <a:rPr lang="ru-RU" sz="1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(1905)- ныне Центр народного творчества</a:t>
            </a:r>
            <a:endParaRPr lang="ru-RU" sz="1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350" y="2133510"/>
            <a:ext cx="2076450" cy="577081"/>
          </a:xfrm>
          <a:prstGeom prst="rect">
            <a:avLst/>
          </a:prstGeom>
          <a:solidFill>
            <a:srgbClr val="9FE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Здание церковно- приходской школы,, районная библиотека им. Л.Иванова</a:t>
            </a:r>
            <a:endParaRPr lang="ru-RU" sz="105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0775" y="2114460"/>
            <a:ext cx="2143125" cy="507831"/>
          </a:xfrm>
          <a:prstGeom prst="rect">
            <a:avLst/>
          </a:prstGeom>
          <a:solidFill>
            <a:srgbClr val="9FE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архитектуры 1906 года постройки, в котором располагалось  Офицерское собрание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G:\ТУРИСТЫ\23 09 2016 ЕВРАЗИЯ ТУР\AzK_pTdb29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96" y="1135807"/>
            <a:ext cx="2150299" cy="14835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F:\aa01b796f4b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934199" y="3873377"/>
            <a:ext cx="2085974" cy="1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 descr="https://i.mycdn.me/image?id=855565957182&amp;t=3&amp;plc=WEB&amp;tkn=*93NePkIdkonpjbZP_YcWW10kfC0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04"/>
          <a:stretch/>
        </p:blipFill>
        <p:spPr bwMode="auto">
          <a:xfrm>
            <a:off x="6889333" y="5351509"/>
            <a:ext cx="2121317" cy="138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 descr="C:\Users\пк\Desktop\презентация\для презентации\getImage (2) (1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95825" y="3867150"/>
            <a:ext cx="2114550" cy="1409700"/>
          </a:xfrm>
          <a:prstGeom prst="rect">
            <a:avLst/>
          </a:prstGeom>
          <a:noFill/>
        </p:spPr>
      </p:pic>
      <p:pic>
        <p:nvPicPr>
          <p:cNvPr id="27650" name="Picture 2" descr="C:\Users\пк\Desktop\презентация\для презентации\normal_7.jpg"/>
          <p:cNvPicPr>
            <a:picLocks noChangeAspect="1" noChangeArrowheads="1"/>
          </p:cNvPicPr>
          <p:nvPr/>
        </p:nvPicPr>
        <p:blipFill>
          <a:blip r:embed="rId17" cstate="print"/>
          <a:srcRect l="4677" t="18602" r="9355" b="12795"/>
          <a:stretch>
            <a:fillRect/>
          </a:stretch>
        </p:blipFill>
        <p:spPr bwMode="auto">
          <a:xfrm>
            <a:off x="4729267" y="5381625"/>
            <a:ext cx="2084840" cy="134302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52400" y="6314985"/>
            <a:ext cx="2076450" cy="415498"/>
          </a:xfrm>
          <a:prstGeom prst="rect">
            <a:avLst/>
          </a:prstGeom>
          <a:solidFill>
            <a:srgbClr val="9FE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Жилой дом по ул. П. Усольцева</a:t>
            </a:r>
            <a:endParaRPr lang="ru-RU" sz="105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6286520"/>
            <a:ext cx="2276475" cy="377026"/>
          </a:xfrm>
          <a:prstGeom prst="rect">
            <a:avLst/>
          </a:prstGeom>
          <a:solidFill>
            <a:srgbClr val="9FE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pPr algn="ctr"/>
            <a:r>
              <a:rPr lang="ru-RU" sz="800" b="1" dirty="0" smtClean="0">
                <a:solidFill>
                  <a:srgbClr val="0000CC"/>
                </a:solidFill>
              </a:rPr>
              <a:t> </a:t>
            </a:r>
            <a:endParaRPr lang="ru-RU" sz="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482952" cy="1038992"/>
          </a:xfrm>
        </p:spPr>
        <p:txBody>
          <a:bodyPr/>
          <a:lstStyle/>
          <a:p>
            <a:pPr algn="ctr"/>
            <a:r>
              <a:rPr lang="ru-RU" dirty="0" smtClean="0">
                <a:ln w="6350">
                  <a:solidFill>
                    <a:srgbClr val="92D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smtClean="0">
                <a:ln w="6350">
                  <a:solidFill>
                    <a:srgbClr val="92D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dirty="0">
              <a:ln w="6350">
                <a:solidFill>
                  <a:srgbClr val="92D050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5616" y="1124744"/>
            <a:ext cx="72328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сохранения, популяризации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развития народных традиций и культуры народов,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проживающих в Омском регионе.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межмуниципальных связей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поддержки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детского национального самодеятельного творчества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3429000"/>
            <a:ext cx="5482952" cy="72008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rgbClr val="92D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практики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rgbClr val="92D05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4149080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творческой самореализации детей и молодежи в сфере национального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интерес у детей и молодежи к традициям и обычаям, художественному творчеству народов разных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национальностей.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патриотизм через изучение истории и культуры многонационального народа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 descr="E:\ПРАЗДНИКИ СОБЫТИЙНЫЕ\ФОТОГРАФИИ СОБЫТИЙНЫХ\1.05.14 Фестиваль нац. культур\IMG_9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2663936" cy="1775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88640"/>
            <a:ext cx="796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формы реализации практики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08720"/>
            <a:ext cx="4320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выставки </a:t>
            </a:r>
            <a:r>
              <a:rPr lang="ru-RU" dirty="0" smtClean="0">
                <a:solidFill>
                  <a:srgbClr val="002060"/>
                </a:solidFill>
              </a:rPr>
              <a:t>декоративно-прикладного, художественного </a:t>
            </a:r>
            <a:r>
              <a:rPr lang="ru-RU" dirty="0" smtClean="0">
                <a:solidFill>
                  <a:srgbClr val="002060"/>
                </a:solidFill>
              </a:rPr>
              <a:t>творчества;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мастер-классы </a:t>
            </a:r>
            <a:r>
              <a:rPr lang="ru-RU" dirty="0" smtClean="0">
                <a:solidFill>
                  <a:srgbClr val="002060"/>
                </a:solidFill>
              </a:rPr>
              <a:t>и конкурсы образцов национальной кухни,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национальных </a:t>
            </a:r>
            <a:r>
              <a:rPr lang="ru-RU" dirty="0" smtClean="0">
                <a:solidFill>
                  <a:srgbClr val="002060"/>
                </a:solidFill>
              </a:rPr>
              <a:t>игр и хореографии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демонстрация </a:t>
            </a:r>
            <a:r>
              <a:rPr lang="ru-RU" dirty="0" smtClean="0">
                <a:solidFill>
                  <a:srgbClr val="002060"/>
                </a:solidFill>
              </a:rPr>
              <a:t>национальных костюмов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выступление </a:t>
            </a:r>
            <a:r>
              <a:rPr lang="ru-RU" dirty="0" smtClean="0">
                <a:solidFill>
                  <a:srgbClr val="002060"/>
                </a:solidFill>
              </a:rPr>
              <a:t>творческих коллективов и исполнителей в различных жанрах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Особое внимание в проекте уделяется семейному творчеству, сохранению его самобытности, передача семейных ценностей от поколения к поколению, родословным семей.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7" name="Picture 3" descr="E:\ПРАЗДНИКИ СОБЫТИЙНЫЕ\ФОТОГРАФИИ СОБЫТИЙНЫХ\1.05.14 Фестиваль нац. культур\IMG_8990.JPG"/>
          <p:cNvPicPr>
            <a:picLocks noChangeAspect="1" noChangeArrowheads="1"/>
          </p:cNvPicPr>
          <p:nvPr/>
        </p:nvPicPr>
        <p:blipFill>
          <a:blip r:embed="rId3" cstate="print"/>
          <a:srcRect l="6217" t="3109" r="2599" b="9852"/>
          <a:stretch>
            <a:fillRect/>
          </a:stretch>
        </p:blipFill>
        <p:spPr bwMode="auto">
          <a:xfrm>
            <a:off x="6084168" y="2191772"/>
            <a:ext cx="2736304" cy="174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9" name="Picture 5" descr="E:\ПРАЗДНИКИ СОБЫТИЙНЫЕ\ФОТОГРАФИИ СОБЫТИЙНЫХ\1.05.14 Фестиваль нац. культур\IMG_9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916" y="3068960"/>
            <a:ext cx="2555964" cy="1703976"/>
          </a:xfrm>
          <a:prstGeom prst="rect">
            <a:avLst/>
          </a:prstGeom>
          <a:noFill/>
        </p:spPr>
      </p:pic>
      <p:pic>
        <p:nvPicPr>
          <p:cNvPr id="36873" name="Picture 9" descr="E:\ПРАЗДНИКИ СОБЫТИЙНЫЕ\ФОТОГРАФИИ СОБЫТИЙНЫХ\1.05.14 Фестиваль нац. культур\IMG_9229.JPG"/>
          <p:cNvPicPr>
            <a:picLocks noChangeAspect="1" noChangeArrowheads="1"/>
          </p:cNvPicPr>
          <p:nvPr/>
        </p:nvPicPr>
        <p:blipFill>
          <a:blip r:embed="rId5" cstate="print"/>
          <a:srcRect t="6667" r="4434"/>
          <a:stretch>
            <a:fillRect/>
          </a:stretch>
        </p:blipFill>
        <p:spPr bwMode="auto">
          <a:xfrm>
            <a:off x="5652120" y="4653136"/>
            <a:ext cx="3096344" cy="201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ПРАЗДНИКИ СОБЫТИЙНЫЕ\ФОТОГРАФИИ СОБЫТИЙНЫХ\1.05.14 Фестиваль нац. культур\IMG_935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3335" b="13324"/>
          <a:stretch>
            <a:fillRect/>
          </a:stretch>
        </p:blipFill>
        <p:spPr bwMode="auto">
          <a:xfrm>
            <a:off x="5652120" y="1196752"/>
            <a:ext cx="324000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9635" y="116632"/>
            <a:ext cx="793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Достигнутые </a:t>
            </a:r>
            <a:r>
              <a:rPr lang="ru-RU" sz="3200" dirty="0" smtClean="0">
                <a:solidFill>
                  <a:srgbClr val="002060"/>
                </a:solidFill>
              </a:rPr>
              <a:t>результаты и показатели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реализации </a:t>
            </a:r>
            <a:r>
              <a:rPr lang="ru-RU" sz="3200" dirty="0" smtClean="0">
                <a:solidFill>
                  <a:srgbClr val="002060"/>
                </a:solidFill>
              </a:rPr>
              <a:t>практики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Успешно проведено </a:t>
            </a:r>
            <a:r>
              <a:rPr lang="ru-RU" dirty="0" smtClean="0">
                <a:solidFill>
                  <a:srgbClr val="002060"/>
                </a:solidFill>
              </a:rPr>
              <a:t>12 </a:t>
            </a:r>
            <a:r>
              <a:rPr lang="ru-RU" dirty="0" smtClean="0">
                <a:solidFill>
                  <a:srgbClr val="002060"/>
                </a:solidFill>
              </a:rPr>
              <a:t>фестивалей, один из которых проходил в </a:t>
            </a:r>
            <a:r>
              <a:rPr lang="ru-RU" dirty="0" err="1" smtClean="0">
                <a:solidFill>
                  <a:srgbClr val="002060"/>
                </a:solidFill>
              </a:rPr>
              <a:t>онлайн</a:t>
            </a:r>
            <a:r>
              <a:rPr lang="ru-RU" dirty="0" smtClean="0">
                <a:solidFill>
                  <a:srgbClr val="002060"/>
                </a:solidFill>
              </a:rPr>
              <a:t> формате в период пандемии. За одиннадцать лет в очном формате фестиваля приняли участие более 220 самодеятельных детских национальных коллективов, более 5000 ребят из Тюкалинского и других муниципальных районов Омской области.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Подготовлено и проведено более 60 выставок национального декоративно-прикладного творчества, около 40 мастер-классов. Реализовано 11 интерактивных программ по изучению национальных игр, танцев, национальной кухни. Их результаты находят отражение в фестивальных программах последующих лет реализации проекта.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24944"/>
            <a:ext cx="326230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7200" y="-7543800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 t="6667" b="16657"/>
          <a:stretch>
            <a:fillRect/>
          </a:stretch>
        </p:blipFill>
        <p:spPr bwMode="auto">
          <a:xfrm>
            <a:off x="5652120" y="4941168"/>
            <a:ext cx="3240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88640"/>
            <a:ext cx="4818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Освещение  </a:t>
            </a:r>
            <a:r>
              <a:rPr lang="ru-RU" sz="3200" dirty="0" smtClean="0">
                <a:solidFill>
                  <a:srgbClr val="002060"/>
                </a:solidFill>
              </a:rPr>
              <a:t>практики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Мероприятия проекта широко освещаются в СМИ Омской области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том числе в программах Омского областного телевидения 12 канал, на Радио-3 Омск 105,3 </a:t>
            </a:r>
            <a:r>
              <a:rPr lang="en-US" dirty="0" smtClean="0">
                <a:solidFill>
                  <a:srgbClr val="002060"/>
                </a:solidFill>
              </a:rPr>
              <a:t>FM</a:t>
            </a:r>
            <a:r>
              <a:rPr lang="ru-RU" dirty="0" smtClean="0">
                <a:solidFill>
                  <a:srgbClr val="002060"/>
                </a:solidFill>
              </a:rPr>
              <a:t>, в интернет издании «</a:t>
            </a:r>
            <a:r>
              <a:rPr lang="ru-RU" dirty="0" err="1" smtClean="0">
                <a:solidFill>
                  <a:srgbClr val="002060"/>
                </a:solidFill>
              </a:rPr>
              <a:t>ОмскРегион</a:t>
            </a:r>
            <a:r>
              <a:rPr lang="ru-RU" dirty="0" smtClean="0">
                <a:solidFill>
                  <a:srgbClr val="002060"/>
                </a:solidFill>
              </a:rPr>
              <a:t>», в газете «Тюкалинский вестник», социальных сетях «</a:t>
            </a:r>
            <a:r>
              <a:rPr lang="ru-RU" dirty="0" err="1" smtClean="0">
                <a:solidFill>
                  <a:srgbClr val="002060"/>
                </a:solidFill>
              </a:rPr>
              <a:t>ВКонтакте</a:t>
            </a:r>
            <a:r>
              <a:rPr lang="ru-RU" dirty="0" smtClean="0">
                <a:solidFill>
                  <a:srgbClr val="002060"/>
                </a:solidFill>
              </a:rPr>
              <a:t>», «Одноклассники»,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официальных сайтах БУК ОО «Межрегиональное национальное культурно-спортивное объединение «Сибирь» (Дом дружбы), «</a:t>
            </a:r>
            <a:r>
              <a:rPr lang="ru-RU" dirty="0" err="1" smtClean="0">
                <a:solidFill>
                  <a:srgbClr val="002060"/>
                </a:solidFill>
              </a:rPr>
              <a:t>Сибтракт</a:t>
            </a:r>
            <a:r>
              <a:rPr lang="ru-RU" dirty="0" smtClean="0">
                <a:solidFill>
                  <a:srgbClr val="002060"/>
                </a:solidFill>
              </a:rPr>
              <a:t>» Межмуниципальной Ассоциации муниципальных образований, расположенных на Сибирском тракте, Омской библиотеки для детей и юношества, сайтах муниципальных районов Омской области, в разные годы принимавших участие в фестивальных мероприятиях.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Фото 3_page-0001.jpg"/>
          <p:cNvPicPr>
            <a:picLocks noChangeAspect="1"/>
          </p:cNvPicPr>
          <p:nvPr/>
        </p:nvPicPr>
        <p:blipFill>
          <a:blip r:embed="rId2" cstate="print"/>
          <a:srcRect l="35038" t="8762" r="35038" b="38854"/>
          <a:stretch>
            <a:fillRect/>
          </a:stretch>
        </p:blipFill>
        <p:spPr>
          <a:xfrm>
            <a:off x="5004048" y="764704"/>
            <a:ext cx="2016224" cy="249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Фото 2_page-0001.jpg"/>
          <p:cNvPicPr>
            <a:picLocks noChangeAspect="1"/>
          </p:cNvPicPr>
          <p:nvPr/>
        </p:nvPicPr>
        <p:blipFill>
          <a:blip r:embed="rId3" cstate="print"/>
          <a:srcRect r="46850" b="32167"/>
          <a:stretch>
            <a:fillRect/>
          </a:stretch>
        </p:blipFill>
        <p:spPr>
          <a:xfrm>
            <a:off x="6519893" y="2492896"/>
            <a:ext cx="2624107" cy="236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Фото 1_page-0001.jpg"/>
          <p:cNvPicPr>
            <a:picLocks noChangeAspect="1"/>
          </p:cNvPicPr>
          <p:nvPr/>
        </p:nvPicPr>
        <p:blipFill>
          <a:blip r:embed="rId4" cstate="print"/>
          <a:srcRect l="19288" t="14334" b="27709"/>
          <a:stretch>
            <a:fillRect/>
          </a:stretch>
        </p:blipFill>
        <p:spPr>
          <a:xfrm>
            <a:off x="5004048" y="4437112"/>
            <a:ext cx="3672408" cy="2239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11789" cy="585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965</TotalTime>
  <Words>518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   Тюкалинский муниципальный район Омской области</vt:lpstr>
      <vt:lpstr>Слайд 2</vt:lpstr>
      <vt:lpstr>Слайд 3</vt:lpstr>
      <vt:lpstr>Цели практики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128</cp:revision>
  <dcterms:created xsi:type="dcterms:W3CDTF">2019-07-18T08:33:16Z</dcterms:created>
  <dcterms:modified xsi:type="dcterms:W3CDTF">2024-05-14T12:36:43Z</dcterms:modified>
</cp:coreProperties>
</file>